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DB82050-5189-4C1D-997C-3C0640F39B93}">
  <a:tblStyle styleId="{2DB82050-5189-4C1D-997C-3C0640F39B9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image" Target="../media/image1.png"/><Relationship Id="rId10"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iojYxRJyc1QbcWDTzz4pjxPp2gg4eAKF3D72hsTCkVo/view" TargetMode="External"/><Relationship Id="rId5" Type="http://schemas.openxmlformats.org/officeDocument/2006/relationships/hyperlink" Target="https://docs.google.com/presentation/d/1dxy3wfGt4P06br7uq-oVIOLFCo4NCpJ122ENNYSmuZ8/view" TargetMode="External"/><Relationship Id="rId6" Type="http://schemas.openxmlformats.org/officeDocument/2006/relationships/hyperlink" Target="https://docs.google.com/presentation/d/1N3eudGvA_m76w_wl8CoZyncu-iPNKrNP8n1knYThyZU/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cIKAjtaC4KkQI9yo-vZI5dGroYGMXt2isXpCiUqW9J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dxy3wfGt4P06br7uq-oVIOLFCo4NCpJ122ENNYSmuZ8/view" TargetMode="External"/><Relationship Id="rId5" Type="http://schemas.openxmlformats.org/officeDocument/2006/relationships/hyperlink" Target="https://www.youtube.com/watch?v=Y7gnBo8dEXA" TargetMode="External"/><Relationship Id="rId6" Type="http://schemas.openxmlformats.org/officeDocument/2006/relationships/hyperlink" Target="https://docs.google.com/presentation/d/1N3eudGvA_m76w_wl8CoZyncu-iPNKrNP8n1knYThyZU/view" TargetMode="External"/><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{2DB82050-5189-4C1D-997C-3C0640F39B93}</a:tableStyleId>
              </a:tblPr>
              <a:tblGrid>
                <a:gridCol w="1268650"/>
                <a:gridCol w="3930825"/>
                <a:gridCol w="3854550"/>
              </a:tblGrid>
              <a:tr h="36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5: Maps as Arguments</a:t>
                      </a:r>
                      <a:endParaRPr b="1" sz="1300">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maps shape the way we understand the world?</a:t>
                      </a:r>
                      <a:endParaRPr sz="1200">
                        <a:solidFill>
                          <a:schemeClr val="dk1"/>
                        </a:solidFill>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Perspective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Maps as Arguments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Maps as Arguments Gallery Walk</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1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Geography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3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{2DB82050-5189-4C1D-997C-3C0640F39B93}</a:tableStyleId>
              </a:tblPr>
              <a:tblGrid>
                <a:gridCol w="1353725"/>
                <a:gridCol w="37898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Maps as Arguments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order to set some simple spatial foundations for the course, students will begin by filling out a world map by labeling all 7 continents. Then, they will write down one fact they already know about each continent. The accuracy of the facts is not critical but use this as a way to assess what students know at the beginning of this world history course.</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a:t>
                      </a:r>
                      <a:r>
                        <a:rPr lang="en" sz="1200" u="sng">
                          <a:solidFill>
                            <a:schemeClr val="hlink"/>
                          </a:solidFill>
                          <a:latin typeface="Inter"/>
                          <a:ea typeface="Inter"/>
                          <a:cs typeface="Inter"/>
                          <a:sym typeface="Inter"/>
                          <a:hlinkClick r:id="rId4"/>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Have students do their best to fill out the continents and write relevant facts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Have students share out facts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seven continents, writing a known fact about each one below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our facts with peers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explore the idea that maps are arguments through a gallery walk that highlights six different maps. These maps come from different eras but all can demonstrate a particular argument. This activity is meant to be exploratory and thought-provoking without there needing to be a right answer. </a:t>
                      </a:r>
                      <a:r>
                        <a:rPr lang="en" sz="1200" u="sng">
                          <a:solidFill>
                            <a:schemeClr val="accent5"/>
                          </a:solidFill>
                          <a:latin typeface="Inter"/>
                          <a:ea typeface="Inter"/>
                          <a:cs typeface="Inter"/>
                          <a:sym typeface="Inter"/>
                          <a:hlinkClick r:id="rId5">
                            <a:extLst>
                              <a:ext uri="{A12FA001-AC4F-418D-AE19-62706E023703}">
                                <ahyp:hlinkClr val="tx"/>
                              </a:ext>
                            </a:extLst>
                          </a:hlinkClick>
                        </a:rPr>
                        <a:t>This video</a:t>
                      </a:r>
                      <a:r>
                        <a:rPr lang="en" sz="1200">
                          <a:solidFill>
                            <a:schemeClr val="dk1"/>
                          </a:solidFill>
                          <a:latin typeface="Inter"/>
                          <a:ea typeface="Inter"/>
                          <a:cs typeface="Inter"/>
                          <a:sym typeface="Inter"/>
                        </a:rPr>
                        <a:t> summarizes the gallery walk. Students will answer three questions per source found on page 2 of the student worksheet. Consider doing Source 1 together and then releasing students to complete the other sources on their own. It is recommended to post two or three copies of each gallery walk image around the room to ensure adequate student spacing at each source.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Display </a:t>
                      </a:r>
                      <a:r>
                        <a:rPr lang="en" sz="1200" u="sng">
                          <a:solidFill>
                            <a:schemeClr val="hlink"/>
                          </a:solidFill>
                          <a:latin typeface="Inter"/>
                          <a:ea typeface="Inter"/>
                          <a:cs typeface="Inter"/>
                          <a:sym typeface="Inter"/>
                          <a:hlinkClick r:id="rId6"/>
                        </a:rPr>
                        <a:t>6 map sources</a:t>
                      </a:r>
                      <a:r>
                        <a:rPr lang="en" sz="1200">
                          <a:solidFill>
                            <a:schemeClr val="dk1"/>
                          </a:solidFill>
                          <a:latin typeface="Inter"/>
                          <a:ea typeface="Inter"/>
                          <a:cs typeface="Inter"/>
                          <a:sym typeface="Inter"/>
                        </a:rPr>
                        <a:t> throughout the room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modeling the first source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Before beginning gallery walk, give students the opportunity to write their response to the 1st question on gallery walk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circulate, in groups, from source to source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behavioral expectations for this movement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 1 on gallery walk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Circulate from map to map, following behavioral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graphic organizer for each map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{2DB82050-5189-4C1D-997C-3C0640F39B93}</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Maps as Arguments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students will read a source that highlights a controversy about maps in schools. They will engage in a 3, 2, 1 Reading approach where they note 3 details, make 2 connections, and write a 1 sentence summary. Consider reading the source together or allowing students to work in pairs.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3</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directions for the 3, 2, 1 Reading approach</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Consider whole class or partner approach</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progress and provide support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source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Participate in 3, 2, 1 Reading approach</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completing the gallery walk and accompanying worksheet, students will then think about the idea that maps are arguments through their own perspective. While the historical thinking skill of evaluating </a:t>
                      </a:r>
                      <a:r>
                        <a:rPr lang="en" sz="1200">
                          <a:solidFill>
                            <a:schemeClr val="dk1"/>
                          </a:solidFill>
                          <a:latin typeface="Inter"/>
                          <a:ea typeface="Inter"/>
                          <a:cs typeface="Inter"/>
                          <a:sym typeface="Inter"/>
                        </a:rPr>
                        <a:t>perspective</a:t>
                      </a:r>
                      <a:r>
                        <a:rPr lang="en" sz="1200">
                          <a:solidFill>
                            <a:schemeClr val="dk1"/>
                          </a:solidFill>
                          <a:latin typeface="Inter"/>
                          <a:ea typeface="Inter"/>
                          <a:cs typeface="Inter"/>
                          <a:sym typeface="Inter"/>
                        </a:rPr>
                        <a:t> will be formally introduced in a later unit, this activity presents it briefly. Through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students will have the creative opportunity to design any map of their choosing. Teachers can provide more structure to this if desired, especially if there is an opportunity to learn more about the students through this map-making activity. The larger goal is that students can demonstrate their own map as an argument and then justify why that argument is worth making.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helpful, display exemplar map to help students visualize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focused work time for students to complete map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map making and rational writing as needed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Make a map about a topic of own choosing, being as detailed as possible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a rationale as to how the created map makes an argument and why that argument is worth making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